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svg" ContentType="image/svg+xml"/>
  <Default Extension="png" ContentType="image/pn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694"/>
  </p:normalViewPr>
  <p:slideViewPr>
    <p:cSldViewPr snapToGrid="0" snapToObjects="1">
      <p:cViewPr varScale="1">
        <p:scale>
          <a:sx d="100" n="161"/>
          <a:sy d="100" n="161"/>
        </p:scale>
        <p:origin x="560" y="200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9" Type="http://schemas.openxmlformats.org/officeDocument/2006/relationships/viewProps" Target="viewProps.xml" /><Relationship Id="rId38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41" Type="http://schemas.openxmlformats.org/officeDocument/2006/relationships/tableStyles" Target="tableStyles.xml" /><Relationship Id="rId4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typeface="Arial"/>
        <a:buChar char="–"/>
        <a:defRPr kern="1200" sz="21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ct val="20000"/>
        </a:spcBef>
        <a:buFont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ct val="20000"/>
        </a:spcBef>
        <a:buFont typeface="Arial"/>
        <a:buChar char="–"/>
        <a:defRPr kern="1200" sz="15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ct val="20000"/>
        </a:spcBef>
        <a:buFont typeface="Arial"/>
        <a:buChar char="»"/>
        <a:defRPr kern="1200" sz="15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9.xml" /><Relationship Id="rId3" Type="http://schemas.openxmlformats.org/officeDocument/2006/relationships/slide" Target="slide16.xml" /><Relationship Id="rId4" Type="http://schemas.openxmlformats.org/officeDocument/2006/relationships/slide" Target="slide21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svg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sv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36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sv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 indent="0" marL="0">
              <a:buNone/>
            </a:pPr>
            <a:r>
              <a:rPr/>
              <a:t>Mediation of Glycemia Exposure in on Time-to-Retinopathy in Type 2 Diabetes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Brendon Chau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2025-08-18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EWAS Results - A1c - Overall</a:t>
            </a:r>
          </a:p>
        </p:txBody>
      </p:sp>
      <p:pic>
        <p:nvPicPr>
          <p:cNvPr descr="../../files/figures/a1c_overall_normalized_ewas_mh_plot_v24_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54300" y="1193800"/>
            <a:ext cx="38481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Overall Sample EWAS Manhattan Plot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EWAS Results - A1c - Overall</a:t>
            </a:r>
          </a:p>
        </p:txBody>
      </p:sp>
      <p:pic>
        <p:nvPicPr>
          <p:cNvPr descr="../../files/figures/a1c_overall_normalized_ewas_qq_plot_v24_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54300" y="1193800"/>
            <a:ext cx="38481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Overall Sample EWAS QQ Plot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EWAS Validation - A1c - Overall</a:t>
            </a:r>
          </a:p>
        </p:txBody>
      </p:sp>
      <p:pic>
        <p:nvPicPr>
          <p:cNvPr descr="../../files/figures/a1c_overall_normalized_combined_agreement_venn_diagram_v24_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06600" y="1193800"/>
            <a:ext cx="51308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Comparisons to Chen 2020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EWAS Results - A1c - Annotation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/>
            <a:r>
              <a:rPr/>
              <a:t>GREAT(McLean et al. 2010) was used to identify genes significantly enriched in glycemia associated CpG sites for each exposure at FDR &lt; 0.05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68700" y="203200"/>
          <a:ext cx="5105400" cy="438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700"/>
                <a:gridCol w="1562100"/>
                <a:gridCol w="1879600"/>
              </a:tblGrid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Signif. CpGs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Gene Count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Excess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1158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35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Mean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2224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63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CV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250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8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Any Exposure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2303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74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All Exposures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159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3</a:t>
                      </a:r>
                    </a:p>
                  </a:txBody>
                </a:tc>
              </a:tr>
            </a:tbl>
          </a:graphicData>
        </a:graphic>
      </p:graphicFrame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EWAS Results - A1c - Annotation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339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00"/>
                <a:gridCol w="914400"/>
                <a:gridCol w="2374900"/>
                <a:gridCol w="3657600"/>
              </a:tblGrid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Gene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Chr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ctr">
                        <a:buNone/>
                      </a:pPr>
                      <a:r>
                        <a:rPr/>
                        <a:t>Found in Chen 2020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TXNIP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thioredoxin interacting protein (Miller et al. 2023; Tsai et al. 2022; Chen et al. 2016)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ctr">
                        <a:buNone/>
                      </a:pPr>
                      <a:r>
                        <a:rPr/>
                        <a:t>Y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BRD7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16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bromodomain containing 7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ctr">
                        <a:buNone/>
                      </a:pPr>
                      <a:r>
                        <a:rPr/>
                        <a:t>N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ADCY7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16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adenylate cyclase 7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ctr">
                        <a:buNone/>
                      </a:pPr>
                      <a:r>
                        <a:rPr/>
                        <a:t>Y</a:t>
                      </a:r>
                    </a:p>
                  </a:txBody>
                </a:tc>
              </a:tr>
            </a:tbl>
          </a:graphicData>
        </a:graphic>
      </p:graphicFrame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i="1"/>
              <a:t>TXNIP</a:t>
            </a:r>
            <a:r>
              <a:rPr/>
              <a:t>, </a:t>
            </a:r>
            <a:r>
              <a:rPr i="1"/>
              <a:t>BRD7</a:t>
            </a:r>
            <a:r>
              <a:rPr/>
              <a:t>, and </a:t>
            </a:r>
            <a:r>
              <a:rPr i="1"/>
              <a:t>ADCY7</a:t>
            </a:r>
            <a:r>
              <a:rPr/>
              <a:t> were the only genes enriched in CpG sites associated with all three glycemic exposures</a:t>
            </a:r>
          </a:p>
          <a:p>
            <a:pPr lvl="0"/>
            <a:r>
              <a:rPr i="1"/>
              <a:t>BRD7</a:t>
            </a:r>
            <a:r>
              <a:rPr/>
              <a:t> is a regulatory gene, that acts as an activator and binds to the ESR1 promoter, and is related to histone acetylation and chromativn structure regulation</a:t>
            </a:r>
          </a:p>
          <a:p>
            <a:pPr lvl="0"/>
            <a:r>
              <a:rPr i="1"/>
              <a:t>ADCY7</a:t>
            </a:r>
            <a:r>
              <a:rPr/>
              <a:t> is involved in cAMP production, a cellular signaler, and mediates glucagon and incretin hormone responses that regulate blood glucose, insulin secretion, and hepatic glucose production.</a:t>
            </a:r>
          </a:p>
          <a:p>
            <a:pPr lvl="0"/>
            <a:r>
              <a:rPr i="1"/>
              <a:t>TXNIP</a:t>
            </a:r>
            <a:r>
              <a:rPr/>
              <a:t> glucose-sensitive regulator of pancreas function, hypomethylation at TXNIP is strongly associated with glycemic exposure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Functional Annotation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EWAS Functional Annotation - Excess HbA1c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EWAS Functional Annotation - Mean HbA1c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EWAS Functional Annotation - CV HbA1c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>
                <a:hlinkClick r:id="rId2" action="ppaction://hlinksldjump"/>
              </a:rPr>
              <a:t>Preliminary EWAS Results</a:t>
            </a:r>
          </a:p>
          <a:p>
            <a:pPr lvl="0"/>
            <a:r>
              <a:rPr>
                <a:hlinkClick r:id="rId3" action="ppaction://hlinksldjump"/>
              </a:rPr>
              <a:t>Functional Annotation</a:t>
            </a:r>
          </a:p>
          <a:p>
            <a:pPr lvl="0"/>
            <a:r>
              <a:rPr>
                <a:hlinkClick r:id="rId4" action="ppaction://hlinksldjump"/>
              </a:rPr>
              <a:t>Mediation Model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EWAS Functional Annotation - Chromatin State</a:t>
            </a:r>
          </a:p>
        </p:txBody>
      </p:sp>
      <p:pic>
        <p:nvPicPr>
          <p:cNvPr descr="../../files/figures/a1c_chromHMM_enrichment_overall_normalized_ewasv24_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54300" y="1193800"/>
            <a:ext cx="38481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Chromatin State Enrichment in Blood Samples at Glycemia Associated CpGs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Mediation Model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Outcome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m>
                        <m:mPr>
                          <m:baseJc m:val="center"/>
                          <m:plcHide m:val="on"/>
                          <m:mcs>
                            <m:mc>
                              <m:mcPr>
                                <m:mcJc m:val="right"/>
                                <m:count m:val="1"/>
                              </m:mcPr>
                            </m:mc>
                            <m:mc>
                              <m:mcPr>
                                <m:mcJc m:val="left"/>
                                <m:count m:val="1"/>
                              </m:mcPr>
                            </m:mc>
                          </m:mcs>
                        </m:mPr>
                        <m:mr>
                          <m:e>
                            <m:r>
                              <m:rPr>
                                <m:nor/>
                                <m:sty m:val="p"/>
                              </m:rPr>
                              <m:t>Time to Diabetic Retinopathy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m:t>∼</m:t>
                            </m:r>
                            <m:r>
                              <m:rPr>
                                <m:nor/>
                                <m:sty m:val="p"/>
                              </m:rPr>
                              <m:t>Exposure + DNA Methylation + sex + age + BMI</m:t>
                            </m:r>
                          </m:e>
                        </m:mr>
                        <m:mr>
                          <m:e/>
                          <m:e>
                            <m:r>
                              <m:t>  </m:t>
                            </m:r>
                            <m:r>
                              <m:rPr>
                                <m:sty m:val="p"/>
                              </m:rPr>
                              <m:t>+</m:t>
                            </m:r>
                            <m:r>
                              <m:rPr>
                                <m:nor/>
                                <m:sty m:val="p"/>
                              </m:rPr>
                              <m:t>Systolic Blood Pressure</m:t>
                            </m:r>
                          </m:e>
                        </m:mr>
                        <m:mr>
                          <m:e/>
                          <m:e>
                            <m:r>
                              <m:t>  </m:t>
                            </m:r>
                            <m:r>
                              <m:rPr>
                                <m:sty m:val="p"/>
                              </m:rPr>
                              <m:t>+</m:t>
                            </m:r>
                            <m:r>
                              <m:rPr>
                                <m:nor/>
                                <m:sty m:val="p"/>
                              </m:rPr>
                              <m:t>Diastolic Blood Pressure</m:t>
                            </m:r>
                          </m:e>
                        </m:mr>
                        <m:mr>
                          <m:e/>
                          <m:e>
                            <m:r>
                              <m:t>  </m:t>
                            </m:r>
                            <m:r>
                              <m:rPr>
                                <m:sty m:val="p"/>
                              </m:rPr>
                              <m:t>+</m:t>
                            </m:r>
                            <m:r>
                              <m:rPr>
                                <m:nor/>
                                <m:sty m:val="p"/>
                              </m:rPr>
                              <m:t>Blood Lipids</m:t>
                            </m:r>
                          </m:e>
                        </m:mr>
                        <m:mr>
                          <m:e/>
                          <m:e>
                            <m:r>
                              <m:t>  </m:t>
                            </m:r>
                            <m:r>
                              <m:rPr>
                                <m:sty m:val="p"/>
                              </m:rPr>
                              <m:t>+</m:t>
                            </m:r>
                            <m:r>
                              <m:rPr>
                                <m:nor/>
                                <m:sty m:val="p"/>
                              </m:rPr>
                              <m:t> Time since Diabetes Dx (years)</m:t>
                            </m:r>
                          </m:e>
                        </m:mr>
                      </m:m>
                    </m:oMath>
                  </m:oMathPara>
                </a14:m>
              </a:p>
              <a:p>
                <a:pPr lvl="0"/>
                <a:r>
                  <a:rPr/>
                  <a:t>Time to retinopathy was modeled by an Weibull accelerated failure time model</a:t>
                </a:r>
              </a:p>
              <a:p>
                <a:pPr lvl="0"/>
                <a:r>
                  <a:rPr/>
                  <a:t>Baseline BMI, blood pressure, and blood lipids (Total Cholesterol, HDL-C, Triglycerides) were defined as the nearest measurement to MVP blood sample collection, up to six months post blood-sample collection</a:t>
                </a:r>
              </a:p>
              <a:p>
                <a:pPr lvl="1"/>
                <a:r>
                  <a:rPr/>
                  <a:t>Subjects missing any baseline biomarkers were excluded</a:t>
                </a:r>
              </a:p>
              <a:p>
                <a:pPr lvl="0"/>
                <a:r>
                  <a:rPr/>
                  <a:t>Subjects with any prior history of diabetic retinopathy were excluded</a:t>
                </a:r>
              </a:p>
            </p:txBody>
          </p:sp>
        </mc:Choice>
      </mc:AlternateContent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Causal Mediation Model</a:t>
            </a:r>
          </a:p>
        </p:txBody>
      </p:sp>
      <p:pic>
        <p:nvPicPr>
          <p:cNvPr descr="58be718e4b29ee38434e7bcba5ff381e3677512b.sv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25700" y="1193800"/>
            <a:ext cx="4279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Causal Mediation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b="1"/>
                  <a:t>Exposure</a:t>
                </a:r>
                <a:r>
                  <a:rPr/>
                  <a:t>: </a:t>
                </a:r>
                <a14:m>
                  <m:oMath xmlns:m="http://schemas.openxmlformats.org/officeDocument/2006/math">
                    <m:r>
                      <m:t>A</m:t>
                    </m:r>
                  </m:oMath>
                </a14:m>
                <a:r>
                  <a:rPr/>
                  <a:t>, Glycemic Exposure</a:t>
                </a:r>
              </a:p>
              <a:p>
                <a:pPr lvl="0"/>
                <a:r>
                  <a:rPr b="1"/>
                  <a:t>Mediator(s)</a:t>
                </a:r>
                <a:r>
                  <a:rPr/>
                  <a:t>: </a:t>
                </a:r>
                <a14:m>
                  <m:oMath xmlns:m="http://schemas.openxmlformats.org/officeDocument/2006/math">
                    <m:r>
                      <m:t>M</m:t>
                    </m:r>
                  </m:oMath>
                </a14:m>
                <a:r>
                  <a:rPr/>
                  <a:t>, CpG site methylation</a:t>
                </a:r>
              </a:p>
              <a:p>
                <a:pPr lvl="0"/>
                <a:r>
                  <a:rPr b="1"/>
                  <a:t>Outcome</a:t>
                </a:r>
                <a:r>
                  <a:rPr/>
                  <a:t>: </a:t>
                </a:r>
                <a14:m>
                  <m:oMath xmlns:m="http://schemas.openxmlformats.org/officeDocument/2006/math">
                    <m:r>
                      <m:t>T</m:t>
                    </m:r>
                  </m:oMath>
                </a14:m>
                <a:r>
                  <a:rPr/>
                  <a:t>, Time-to-Retinopathy following MVP sample collection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m>
                        <m:mPr>
                          <m:baseJc m:val="center"/>
                          <m:plcHide m:val="on"/>
                          <m:mcs>
                            <m:mc>
                              <m:mcPr>
                                <m:mcJc m:val="right"/>
                                <m:count m:val="1"/>
                              </m:mcPr>
                            </m:mc>
                            <m:mc>
                              <m:mcPr>
                                <m:mcJc m:val="left"/>
                                <m:count m:val="1"/>
                              </m:mcPr>
                            </m:mc>
                          </m:mcs>
                        </m:mPr>
                        <m:mr>
                          <m:e>
                            <m:r>
                              <m:t>M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m:t>=</m:t>
                            </m:r>
                            <m:sSub>
                              <m:e>
                                <m:r>
                                  <m:t>β</m:t>
                                </m:r>
                              </m:e>
                              <m:sub>
                                <m:r>
                                  <m:t>0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m:t>+</m:t>
                            </m:r>
                            <m:sSub>
                              <m:e>
                                <m:r>
                                  <m:t>β</m:t>
                                </m:r>
                              </m:e>
                              <m:sub>
                                <m:r>
                                  <m:t>1</m:t>
                                </m:r>
                              </m:sub>
                            </m:sSub>
                            <m:r>
                              <m:t>A</m:t>
                            </m:r>
                            <m:r>
                              <m:rPr>
                                <m:sty m:val="p"/>
                              </m:rPr>
                              <m:t>+</m:t>
                            </m:r>
                            <m:sSubSup>
                              <m:e>
                                <m:r>
                                  <m:rPr>
                                    <m:sty m:val="b"/>
                                  </m:rPr>
                                  <m:t>β</m:t>
                                </m:r>
                              </m:e>
                              <m:sub>
                                <m:r>
                                  <m:t>2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m:t>⊤</m:t>
                                </m:r>
                              </m:sup>
                            </m:sSubSup>
                            <m:r>
                              <m:rPr>
                                <m:sty m:val="b"/>
                              </m:rPr>
                              <m:t>z</m:t>
                            </m:r>
                            <m:r>
                              <m:rPr>
                                <m:sty m:val="p"/>
                              </m:rPr>
                              <m:t>+</m:t>
                            </m:r>
                            <m:r>
                              <m:t>ξ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m:t>log</m:t>
                            </m:r>
                            <m:d>
                              <m:dPr>
                                <m:begChr m:val="("/>
                                <m:sepChr m:val=""/>
                                <m:endChr m:val=")"/>
                                <m:grow/>
                              </m:dPr>
                              <m:e>
                                <m:r>
                                  <m:t>T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sty m:val="p"/>
                              </m:rPr>
                              <m:t>=</m:t>
                            </m:r>
                            <m:sSub>
                              <m:e>
                                <m:r>
                                  <m:t>θ</m:t>
                                </m:r>
                              </m:e>
                              <m:sub>
                                <m:r>
                                  <m:t>0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m:t>+</m:t>
                            </m:r>
                            <m:sSub>
                              <m:e>
                                <m:r>
                                  <m:t>θ</m:t>
                                </m:r>
                              </m:e>
                              <m:sub>
                                <m:r>
                                  <m:t>1</m:t>
                                </m:r>
                              </m:sub>
                            </m:sSub>
                            <m:r>
                              <m:t>A</m:t>
                            </m:r>
                            <m:r>
                              <m:rPr>
                                <m:sty m:val="p"/>
                              </m:rPr>
                              <m:t>+</m:t>
                            </m:r>
                            <m:sSub>
                              <m:e>
                                <m:r>
                                  <m:t>θ</m:t>
                                </m:r>
                              </m:e>
                              <m:sub>
                                <m:r>
                                  <m:t>2</m:t>
                                </m:r>
                              </m:sub>
                            </m:sSub>
                            <m:r>
                              <m:t>M</m:t>
                            </m:r>
                            <m:r>
                              <m:rPr>
                                <m:sty m:val="p"/>
                              </m:rPr>
                              <m:t>+</m:t>
                            </m:r>
                            <m:sSubSup>
                              <m:e>
                                <m:r>
                                  <m:rPr>
                                    <m:sty m:val="b"/>
                                  </m:rPr>
                                  <m:t>θ</m:t>
                                </m:r>
                              </m:e>
                              <m:sub>
                                <m:r>
                                  <m:t>3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m:t>⊤</m:t>
                                </m:r>
                              </m:sup>
                            </m:sSubSup>
                            <m:r>
                              <m:rPr>
                                <m:sty m:val="b"/>
                              </m:rPr>
                              <m:t>z</m:t>
                            </m:r>
                            <m:r>
                              <m:rPr>
                                <m:sty m:val="p"/>
                              </m:rPr>
                              <m:t>+</m:t>
                            </m:r>
                            <m:r>
                              <m:t>σ</m:t>
                            </m:r>
                            <m:r>
                              <m:t>ϵ</m:t>
                            </m:r>
                          </m:e>
                        </m:mr>
                      </m:m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Causal Estimands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m>
                        <m:mPr>
                          <m:baseJc m:val="center"/>
                          <m:plcHide m:val="on"/>
                          <m:mcs>
                            <m:mc>
                              <m:mcPr>
                                <m:mcJc m:val="right"/>
                                <m:count m:val="1"/>
                              </m:mcPr>
                            </m:mc>
                            <m:mc>
                              <m:mcPr>
                                <m:mcJc m:val="left"/>
                                <m:count m:val="1"/>
                              </m:mcPr>
                            </m:mc>
                          </m:mcs>
                        </m:mPr>
                        <m:mr>
                          <m:e>
                            <m:r>
                              <m:rPr>
                                <m:nor/>
                                <m:sty m:val="p"/>
                              </m:rPr>
                              <m:t>Natural Direct Effect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m:t>:</m:t>
                            </m:r>
                            <m:r>
                              <m:rPr>
                                <m:sty m:val="p"/>
                              </m:rPr>
                              <m:t>NDE</m:t>
                            </m:r>
                            <m:d>
                              <m:dPr>
                                <m:begChr m:val="("/>
                                <m:sepChr m:val=""/>
                                <m:endChr m:val=")"/>
                                <m:grow/>
                              </m:dPr>
                              <m:e>
                                <m:r>
                                  <m:t>a</m:t>
                                </m:r>
                                <m:r>
                                  <m:rPr>
                                    <m:sty m:val="p"/>
                                  </m:rPr>
                                  <m:t>,</m:t>
                                </m:r>
                                <m:r>
                                  <m:t> </m:t>
                                </m:r>
                                <m:sSup>
                                  <m:e>
                                    <m:r>
                                      <m:t>a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m:t>*</m:t>
                                    </m:r>
                                  </m:sup>
                                </m:sSup>
                              </m:e>
                            </m:d>
                            <m:r>
                              <m:rPr>
                                <m:sty m:val="p"/>
                              </m:rPr>
                              <m:t>=</m:t>
                            </m:r>
                            <m:sSub>
                              <m:e>
                                <m:r>
                                  <m:t>θ</m:t>
                                </m:r>
                              </m:e>
                              <m:sub>
                                <m:r>
                                  <m:t>1</m:t>
                                </m:r>
                              </m:sub>
                            </m:sSub>
                            <m:d>
                              <m:dPr>
                                <m:begChr m:val="("/>
                                <m:sepChr m:val=""/>
                                <m:endChr m:val=")"/>
                                <m:grow/>
                              </m:dPr>
                              <m:e>
                                <m:r>
                                  <m:t>a</m:t>
                                </m:r>
                                <m:r>
                                  <m:rPr>
                                    <m:sty m:val="p"/>
                                  </m:rPr>
                                  <m:t>−</m:t>
                                </m:r>
                                <m:sSup>
                                  <m:e>
                                    <m:r>
                                      <m:t>a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m:t>*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r>
                              <m:rPr>
                                <m:nor/>
                                <m:sty m:val="p"/>
                              </m:rPr>
                              <m:t>Natural Indirect Effect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m:t>:</m:t>
                            </m:r>
                            <m:r>
                              <m:rPr>
                                <m:sty m:val="p"/>
                              </m:rPr>
                              <m:t>NIE</m:t>
                            </m:r>
                            <m:d>
                              <m:dPr>
                                <m:begChr m:val="("/>
                                <m:sepChr m:val=""/>
                                <m:endChr m:val=")"/>
                                <m:grow/>
                              </m:dPr>
                              <m:e>
                                <m:r>
                                  <m:t>a</m:t>
                                </m:r>
                                <m:r>
                                  <m:rPr>
                                    <m:sty m:val="p"/>
                                  </m:rPr>
                                  <m:t>,</m:t>
                                </m:r>
                                <m:r>
                                  <m:t> </m:t>
                                </m:r>
                                <m:sSup>
                                  <m:e>
                                    <m:r>
                                      <m:t>a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m:t>*</m:t>
                                    </m:r>
                                  </m:sup>
                                </m:sSup>
                              </m:e>
                            </m:d>
                            <m:r>
                              <m:rPr>
                                <m:sty m:val="p"/>
                              </m:rPr>
                              <m:t>=</m:t>
                            </m:r>
                            <m:sSub>
                              <m:e>
                                <m:r>
                                  <m:t>θ</m:t>
                                </m:r>
                              </m:e>
                              <m:sub>
                                <m:r>
                                  <m:t>2</m:t>
                                </m:r>
                              </m:sub>
                            </m:sSub>
                            <m:sSub>
                              <m:e>
                                <m:r>
                                  <m:t>β</m:t>
                                </m:r>
                              </m:e>
                              <m:sub>
                                <m:r>
                                  <m:t>1</m:t>
                                </m:r>
                              </m:sub>
                            </m:sSub>
                            <m:d>
                              <m:dPr>
                                <m:begChr m:val="("/>
                                <m:sepChr m:val=""/>
                                <m:endChr m:val=")"/>
                                <m:grow/>
                              </m:dPr>
                              <m:e>
                                <m:r>
                                  <m:t>a</m:t>
                                </m:r>
                                <m:r>
                                  <m:rPr>
                                    <m:sty m:val="p"/>
                                  </m:rPr>
                                  <m:t>−</m:t>
                                </m:r>
                                <m:sSup>
                                  <m:e>
                                    <m:r>
                                      <m:t>a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m:t>*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- We assume a symmetric one standard deviation difference about the sample mean for each exposure</a:t>
                </a:r>
              </a:p>
            </p:txBody>
          </p:sp>
        </mc:Choice>
      </mc:AlternateContent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Composite Null Hypothesis: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m>
                        <m:mPr>
                          <m:baseJc m:val="center"/>
                          <m:plcHide m:val="on"/>
                          <m:mcs>
                            <m:mc>
                              <m:mcPr>
                                <m:mcJc m:val="right"/>
                                <m:count m:val="1"/>
                              </m:mcPr>
                            </m:mc>
                            <m:mc>
                              <m:mcPr>
                                <m:mcJc m:val="left"/>
                                <m:count m:val="1"/>
                              </m:mcPr>
                            </m:mc>
                          </m:mcs>
                        </m:mPr>
                        <m:mr>
                          <m:e>
                            <m:sSub>
                              <m:e>
                                <m:r>
                                  <m:rPr>
                                    <m:sty m:val="p"/>
                                  </m:rPr>
                                  <m:t>H</m:t>
                                </m:r>
                              </m:e>
                              <m:sub>
                                <m:r>
                                  <m:t>01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sty m:val="p"/>
                              </m:rPr>
                              <m:t>:</m:t>
                            </m:r>
                            <m:sSub>
                              <m:e>
                                <m:r>
                                  <m:t>β</m:t>
                                </m:r>
                              </m:e>
                              <m:sub>
                                <m:r>
                                  <m:t>1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m:t>=</m:t>
                            </m:r>
                            <m:r>
                              <m:t>0</m:t>
                            </m:r>
                            <m:r>
                              <m:rPr>
                                <m:sty m:val="p"/>
                              </m:rPr>
                              <m:t>∧</m:t>
                            </m:r>
                            <m:sSub>
                              <m:e>
                                <m:r>
                                  <m:t>θ</m:t>
                                </m:r>
                              </m:e>
                              <m:sub>
                                <m:r>
                                  <m:t>3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m:t>≠</m:t>
                            </m:r>
                            <m:r>
                              <m:t>0</m:t>
                            </m:r>
                          </m:e>
                        </m:mr>
                        <m:mr>
                          <m:e>
                            <m:sSub>
                              <m:e>
                                <m:r>
                                  <m:rPr>
                                    <m:sty m:val="p"/>
                                  </m:rPr>
                                  <m:t>H</m:t>
                                </m:r>
                              </m:e>
                              <m:sub>
                                <m:r>
                                  <m:t>10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sty m:val="p"/>
                              </m:rPr>
                              <m:t>:</m:t>
                            </m:r>
                            <m:sSub>
                              <m:e>
                                <m:r>
                                  <m:t>β</m:t>
                                </m:r>
                              </m:e>
                              <m:sub>
                                <m:r>
                                  <m:t>1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m:t>≠</m:t>
                            </m:r>
                            <m:r>
                              <m:t>0</m:t>
                            </m:r>
                            <m:r>
                              <m:rPr>
                                <m:sty m:val="p"/>
                              </m:rPr>
                              <m:t>∧</m:t>
                            </m:r>
                            <m:sSub>
                              <m:e>
                                <m:r>
                                  <m:t>θ</m:t>
                                </m:r>
                              </m:e>
                              <m:sub>
                                <m:r>
                                  <m:t>3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m:t>=</m:t>
                            </m:r>
                            <m:r>
                              <m:t>0</m:t>
                            </m:r>
                          </m:e>
                        </m:mr>
                        <m:mr>
                          <m:e>
                            <m:sSub>
                              <m:e>
                                <m:r>
                                  <m:rPr>
                                    <m:sty m:val="p"/>
                                  </m:rPr>
                                  <m:t>H</m:t>
                                </m:r>
                              </m:e>
                              <m:sub>
                                <m:r>
                                  <m:t>01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sty m:val="p"/>
                              </m:rPr>
                              <m:t>:</m:t>
                            </m:r>
                            <m:sSub>
                              <m:e>
                                <m:r>
                                  <m:t>β</m:t>
                                </m:r>
                              </m:e>
                              <m:sub>
                                <m:r>
                                  <m:t>1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m:t>=</m:t>
                            </m:r>
                            <m:r>
                              <m:t>0</m:t>
                            </m:r>
                            <m:r>
                              <m:rPr>
                                <m:sty m:val="p"/>
                              </m:rPr>
                              <m:t>∧</m:t>
                            </m:r>
                            <m:sSub>
                              <m:e>
                                <m:r>
                                  <m:t>θ</m:t>
                                </m:r>
                              </m:e>
                              <m:sub>
                                <m:r>
                                  <m:t>3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m:t>=</m:t>
                            </m:r>
                            <m:r>
                              <m:t>0</m:t>
                            </m:r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</a:p>
              <a:p>
                <a:pPr lvl="0"/>
                <a:r>
                  <a:rPr/>
                  <a:t>Significance testing performed using </a:t>
                </a:r>
                <a:r>
                  <a:rPr>
                    <a:latin typeface="Courier"/>
                  </a:rPr>
                  <a:t>HDMT</a:t>
                </a:r>
                <a:r>
                  <a:rPr/>
                  <a:t> R package (Dai, Stanford, and LeBlanc 2022)</a:t>
                </a:r>
              </a:p>
              <a:p>
                <a:pPr lvl="0"/>
                <a:r>
                  <a:rPr/>
                  <a:t>Mediation P-value given by the maximum of the p-values associated with testing </a:t>
                </a:r>
                <a14:m>
                  <m:oMath xmlns:m="http://schemas.openxmlformats.org/officeDocument/2006/math">
                    <m:sSub>
                      <m:e>
                        <m:r>
                          <m:t>β</m:t>
                        </m:r>
                      </m:e>
                      <m:sub>
                        <m: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r>
                      <m:t>0</m:t>
                    </m:r>
                  </m:oMath>
                </a14:m>
                <a:r>
                  <a:rPr/>
                  <a:t> and </a:t>
                </a:r>
                <a14:m>
                  <m:oMath xmlns:m="http://schemas.openxmlformats.org/officeDocument/2006/math">
                    <m:sSub>
                      <m:e>
                        <m:r>
                          <m:t>θ</m:t>
                        </m:r>
                      </m:e>
                      <m:sub>
                        <m: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r>
                      <m:t>0</m:t>
                    </m:r>
                  </m:oMath>
                </a14:m>
              </a:p>
              <a:p>
                <a:pPr lvl="0"/>
                <a:r>
                  <a:rPr/>
                  <a:t>Max-P statistic: </a:t>
                </a:r>
                <a14:m>
                  <m:oMath xmlns:m="http://schemas.openxmlformats.org/officeDocument/2006/math">
                    <m:sSub>
                      <m:e>
                        <m: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m:t>max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r>
                      <m:rPr>
                        <m:sty m:val="p"/>
                      </m:rPr>
                      <m:t>max</m:t>
                    </m:r>
                    <m:r>
                      <m:rPr>
                        <m:sty m:val="p"/>
                      </m:rPr>
                      <m:t>{</m:t>
                    </m:r>
                    <m:r>
                      <m:rPr>
                        <m:sty m:val="p"/>
                      </m:rPr>
                      <m:t>P</m:t>
                    </m:r>
                    <m:r>
                      <m:rPr>
                        <m:sty m:val="p"/>
                      </m:rPr>
                      <m:t>r</m:t>
                    </m:r>
                    <m:d>
                      <m:dPr>
                        <m:begChr m:val="["/>
                        <m:sepChr m:val=""/>
                        <m:endChr m:val="]"/>
                        <m:grow/>
                      </m:dPr>
                      <m:e>
                        <m:sSub>
                          <m:e>
                            <m:r>
                              <m:t>β</m:t>
                            </m:r>
                          </m:e>
                          <m:sub>
                            <m: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m:t>=</m:t>
                        </m:r>
                        <m:r>
                          <m:t>0</m:t>
                        </m:r>
                      </m:e>
                    </m:d>
                    <m:r>
                      <m:rPr>
                        <m:sty m:val="p"/>
                      </m:rPr>
                      <m:t>,</m:t>
                    </m:r>
                    <m:r>
                      <m:t> </m:t>
                    </m:r>
                    <m:r>
                      <m:rPr>
                        <m:sty m:val="p"/>
                      </m:rPr>
                      <m:t>P</m:t>
                    </m:r>
                    <m:r>
                      <m:rPr>
                        <m:sty m:val="p"/>
                      </m:rPr>
                      <m:t>r</m:t>
                    </m:r>
                    <m:d>
                      <m:dPr>
                        <m:begChr m:val="["/>
                        <m:sepChr m:val=""/>
                        <m:endChr m:val="]"/>
                        <m:grow/>
                      </m:dPr>
                      <m:e>
                        <m:sSub>
                          <m:e>
                            <m:r>
                              <m:t>θ</m:t>
                            </m:r>
                          </m:e>
                          <m:sub>
                            <m: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m:t>=</m:t>
                        </m:r>
                        <m:r>
                          <m:t>0</m:t>
                        </m:r>
                      </m:e>
                    </m:d>
                    <m:r>
                      <m:rPr>
                        <m:sty m:val="p"/>
                      </m:rPr>
                      <m:t>}</m:t>
                    </m:r>
                  </m:oMath>
                </a14:m>
              </a:p>
              <a:p>
                <a:pPr lvl="0"/>
                <a14:m>
                  <m:oMath xmlns:m="http://schemas.openxmlformats.org/officeDocument/2006/math">
                    <m:sSub>
                      <m:e>
                        <m: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m:t>max</m:t>
                        </m:r>
                      </m:sub>
                    </m:sSub>
                  </m:oMath>
                </a14:m>
                <a:r>
                  <a:rPr/>
                  <a:t> is not uniformly distributed under the null, HDMT procedure estimates the proportion of each type of null </a:t>
                </a:r>
                <a14:m>
                  <m:oMath xmlns:m="http://schemas.openxmlformats.org/officeDocument/2006/math">
                    <m:sSub>
                      <m:e>
                        <m:r>
                          <m:t>π</m:t>
                        </m:r>
                      </m:e>
                      <m:sub>
                        <m:r>
                          <m:t>01</m:t>
                        </m:r>
                      </m:sub>
                    </m:sSub>
                    <m:r>
                      <m:rPr>
                        <m:sty m:val="p"/>
                      </m:rPr>
                      <m:t>,</m:t>
                    </m:r>
                    <m:sSub>
                      <m:e>
                        <m:r>
                          <m:t>π</m:t>
                        </m:r>
                      </m:e>
                      <m:sub>
                        <m:r>
                          <m:t>10</m:t>
                        </m:r>
                      </m:sub>
                    </m:sSub>
                    <m:r>
                      <m:rPr>
                        <m:sty m:val="p"/>
                      </m:rPr>
                      <m:t>,</m:t>
                    </m:r>
                    <m:sSub>
                      <m:e>
                        <m:r>
                          <m:t>π</m:t>
                        </m:r>
                      </m:e>
                      <m:sub>
                        <m:r>
                          <m:t>00</m:t>
                        </m:r>
                      </m:sub>
                    </m:sSub>
                  </m:oMath>
                </a14:m>
                <a:r>
                  <a:rPr/>
                  <a:t> to control family-wise error and false discovery rate</a:t>
                </a:r>
              </a:p>
            </p:txBody>
          </p:sp>
        </mc:Choice>
      </mc:AlternateContent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Causal Mediation - Indirect Effects</a:t>
            </a:r>
          </a:p>
        </p:txBody>
      </p:sp>
      <p:pic>
        <p:nvPicPr>
          <p:cNvPr descr="../../files/figures/a1c_retinopathy_with_biom_overall_hdmt_survival_ewas_mh_plot_v24_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54300" y="1193800"/>
            <a:ext cx="38481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Figure 2: Indirect Effect Manhattan Plot, Max-P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Causal Mediation - Indirect Effects</a:t>
            </a:r>
          </a:p>
        </p:txBody>
      </p:sp>
      <p:pic>
        <p:nvPicPr>
          <p:cNvPr descr="../../files/figures/a1c_retinopathy_with_biom_overall_survival_hdmt_ewas_qq_pl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60600" y="1193800"/>
            <a:ext cx="46101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Figure 3: Indirect Effect QQ Plot, Max-P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Max-P statistic is severely underdispersed relative to a uniform null distribution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Causal Mediation - Volcano Plot</a:t>
            </a:r>
          </a:p>
        </p:txBody>
      </p:sp>
      <p:pic>
        <p:nvPicPr>
          <p:cNvPr descr="../../files/figures/a1c_retinopathy_with_biom_overall_hdmt_nie_volc_plot_v24_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89100" y="1193800"/>
            <a:ext cx="57658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" name="TextBox 3"/>
              <p:cNvSpPr txBox="1"/>
              <p:nvPr/>
            </p:nvSpPr>
            <p:spPr>
              <a:xfrm>
                <a:off x="457200" y="4076700"/>
                <a:ext cx="8229600" cy="508000"/>
              </a:xfrm>
              <a:prstGeom prst="rect">
                <a:avLst/>
              </a:prstGeom>
              <a:noFill/>
            </p:spPr>
            <p:txBody>
              <a:bodyPr/>
              <a:lstStyle/>
              <a:p>
                <a:pPr lvl="0" indent="0" marL="0" algn="ctr">
                  <a:buNone/>
                </a:pPr>
                <a:r>
                  <a:rPr/>
                  <a:t>Figure 4: Indirect Effect versus Negative </a:t>
                </a:r>
                <a14:m>
                  <m:oMath xmlns:m="http://schemas.openxmlformats.org/officeDocument/2006/math">
                    <m:sSub>
                      <m:e>
                        <m:r>
                          <m:rPr>
                            <m:sty m:val="p"/>
                          </m:rPr>
                          <m:t>log</m:t>
                        </m:r>
                      </m:e>
                      <m:sub>
                        <m:r>
                          <m:t>10</m:t>
                        </m:r>
                      </m:sub>
                    </m:sSub>
                    <m:d>
                      <m:dPr>
                        <m:begChr m:val="("/>
                        <m:sepChr m:val=""/>
                        <m:endChr m:val=")"/>
                        <m:grow/>
                      </m:dPr>
                      <m:e>
                        <m:sSub>
                          <m:e>
                            <m: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m:t>max</m:t>
                            </m:r>
                          </m:sub>
                        </m:sSub>
                      </m:e>
                    </m:d>
                  </m:oMath>
                </a14:m>
                <a:r>
                  <a:rPr/>
                  <a:t>, red indicates signficant mediators at FDR &lt; 0.05</a:t>
                </a:r>
              </a:p>
            </p:txBody>
          </p:sp>
        </mc:Choice>
      </mc:AlternateContent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Study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Identify differentially methylated CpG sites associated with glycemia exposures</a:t>
            </a:r>
          </a:p>
          <a:p>
            <a:pPr lvl="0"/>
            <a:r>
              <a:rPr/>
              <a:t>Identify differentially methylated CpG sites associated with diabetic complications</a:t>
            </a:r>
          </a:p>
          <a:p>
            <a:pPr lvl="1"/>
            <a:r>
              <a:rPr/>
              <a:t>retinopathy</a:t>
            </a:r>
          </a:p>
          <a:p>
            <a:pPr lvl="1"/>
            <a:r>
              <a:rPr/>
              <a:t>nephropathy</a:t>
            </a:r>
          </a:p>
          <a:p>
            <a:pPr lvl="0"/>
            <a:r>
              <a:rPr/>
              <a:t>Determine whether the identified CpG sites are responsible for the association between glycemia exposures and DM complications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At all significant mediators, increased glycemic exposure is associated with a decrease in time-to-retinopathy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Causal Mediation - Indirect Effects</a:t>
            </a:r>
          </a:p>
        </p:txBody>
      </p:sp>
      <p:pic>
        <p:nvPicPr>
          <p:cNvPr descr="../../files/figures/a1c_retinopathy_with_biom_overall_hdmt_top10_effect_plot_v24_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54300" y="1193800"/>
            <a:ext cx="38481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Figure 5: Indirect Effect Plot, Top 10 Marginally Significant Mediators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Expected changes in methylation given changes in glycemic exposure appear to be relatively small</a:t>
            </a:r>
          </a:p>
          <a:p>
            <a:pPr lvl="0"/>
            <a:r>
              <a:rPr/>
              <a:t>Individual CpG sites do not capture much of a mediation effect of glycemia on time-to-retinopathy</a:t>
            </a:r>
          </a:p>
          <a:p>
            <a:pPr lvl="0"/>
            <a:r>
              <a:rPr/>
              <a:t>Mean and excess HbA1c effect on retinopathy onset is marginally mediated by methylation at two and four CpG sites, respectively</a:t>
            </a:r>
          </a:p>
          <a:p>
            <a:pPr lvl="1"/>
            <a:r>
              <a:rPr/>
              <a:t>Mean and excess HbA1c are associated with</a:t>
            </a:r>
            <a:r>
              <a:rPr>
                <a:latin typeface="Courier"/>
              </a:rPr>
              <a:t>cg04418434</a:t>
            </a:r>
            <a:r>
              <a:rPr/>
              <a:t> is hypermethylated in the 5’UTR region of </a:t>
            </a:r>
            <a:r>
              <a:rPr i="1"/>
              <a:t>RREB1</a:t>
            </a:r>
          </a:p>
          <a:p>
            <a:pPr lvl="1"/>
            <a:r>
              <a:rPr>
                <a:latin typeface="Courier"/>
              </a:rPr>
              <a:t>cg04418434</a:t>
            </a:r>
            <a:r>
              <a:rPr/>
              <a:t> is hypermethylated in the 5’UTR region of </a:t>
            </a:r>
            <a:r>
              <a:rPr i="1"/>
              <a:t>RREB1</a:t>
            </a:r>
          </a:p>
          <a:p>
            <a:pPr lvl="0"/>
            <a:r>
              <a:rPr/>
              <a:t>CV HbA1c’s effect on DR onset is mediated at 87 CpG sites</a:t>
            </a: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Causal Mediation Annotation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/>
            <a:r>
              <a:rPr/>
              <a:t>Top genes with CpG sites that mediate glycemic exposure on time to retinopathy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68700" y="203200"/>
          <a:ext cx="5105400" cy="438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2908300"/>
                <a:gridCol w="203200"/>
                <a:gridCol w="304800"/>
                <a:gridCol w="406400"/>
                <a:gridCol w="203200"/>
                <a:gridCol w="660400"/>
              </a:tblGrid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Gene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CHR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Excess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Gene Region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ARF1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ADP Ribosylation Factor 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X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5’UTR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MALAT1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Metastasis Associated Lung Adenocarcinoma Transcript 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11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X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Body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ELF1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E74 Like ETS Transcription Factor 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13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X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5’UTR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XYLT1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Xylosyltransferase 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16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X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X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Body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HK2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Hexokinase 2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2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X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Body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DGUOK-AS1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DGUOK Antisense RNA 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2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X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X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Body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RREB1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Ras Responsive Element Binding Protein 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6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X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X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5’UTR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KLF9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KLF Transcription Factor 9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9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X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Body</a:t>
                      </a:r>
                    </a:p>
                  </a:txBody>
                </a:tc>
              </a:tr>
            </a:tbl>
          </a:graphicData>
        </a:graphic>
      </p:graphicFrame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i="1"/>
              <a:t>ARF1</a:t>
            </a:r>
            <a:r>
              <a:rPr/>
              <a:t>, </a:t>
            </a:r>
            <a:r>
              <a:rPr i="1"/>
              <a:t>MALAT1</a:t>
            </a:r>
            <a:r>
              <a:rPr/>
              <a:t>, </a:t>
            </a:r>
            <a:r>
              <a:rPr i="1"/>
              <a:t>ELF1</a:t>
            </a:r>
            <a:r>
              <a:rPr/>
              <a:t>, </a:t>
            </a:r>
            <a:r>
              <a:rPr i="1"/>
              <a:t>RREB1</a:t>
            </a:r>
            <a:r>
              <a:rPr/>
              <a:t>, </a:t>
            </a:r>
            <a:r>
              <a:rPr i="1"/>
              <a:t>KLF9</a:t>
            </a:r>
            <a:r>
              <a:rPr/>
              <a:t> all have either been found to be expressed in retinal tissue or have also been shown to be associated with retinal disease or macular degeneration</a:t>
            </a:r>
          </a:p>
          <a:p>
            <a:pPr lvl="0"/>
            <a:r>
              <a:rPr i="1"/>
              <a:t>XYLT1</a:t>
            </a:r>
            <a:r>
              <a:rPr/>
              <a:t> has been previously been associated with age-related macular degeneration</a:t>
            </a:r>
          </a:p>
          <a:p>
            <a:pPr lvl="0"/>
            <a:r>
              <a:rPr i="1"/>
              <a:t>DGUOK-AS1</a:t>
            </a:r>
            <a:r>
              <a:rPr/>
              <a:t> has been previously been found to be associated with several cancers, but association with retinopathy appears to be novel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Further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Mediation analysis of time to renal disease onset in T2D is ongoing</a:t>
            </a:r>
          </a:p>
          <a:p>
            <a:pPr lvl="0"/>
            <a:r>
              <a:rPr/>
              <a:t>Joint mediation analysis to be performed considering all marginally significant mediators together, to capture the overall mediaiton effect</a:t>
            </a:r>
          </a:p>
          <a:p>
            <a:pPr lvl="0"/>
            <a:r>
              <a:rPr/>
              <a:t>Mediation analysis of DR progression: 16-17% of T2D patients with retinopathy in MVP prior to blood sample collection later develop diabetic macular edema, an advanced complication of retinopathy</a:t>
            </a:r>
          </a:p>
          <a:p>
            <a:pPr lvl="0" indent="0" marL="0">
              <a:buNone/>
            </a:pPr>
            <a:r>
              <a:rPr/>
              <a:t>Breeyear, Joseph H, Sabrina L Mitchell, Cari L Nealon, Jacklyn N Hellwege, Brian Charest, Anjali Khakaria, Christopher W Halladay, et al. 2023. “Development of Portable Electronic Health Record Based Algorithms to Identify Individuals with Diabetic Retinopathy.” </a:t>
            </a:r>
            <a:r>
              <a:rPr i="1"/>
              <a:t>medRxiv</a:t>
            </a:r>
            <a:r>
              <a:rPr/>
              <a:t>, 2023–11.</a:t>
            </a:r>
          </a:p>
          <a:p>
            <a:pPr lvl="0" indent="0" marL="0">
              <a:buNone/>
            </a:pPr>
            <a:r>
              <a:rPr/>
              <a:t>Chen, Zhuo, Feng Miao, Andrew D Paterson, John M Lachin, Lingxiao Zhang, Dustin E Schones, Xiwei Wu, et al. 2016. “Epigenomic Profiling Reveals an Association Between Persistence of DNA Methylation and Metabolic Memory in the DCCT/EDIC Type 1 Diabetes Cohort.” </a:t>
            </a:r>
            <a:r>
              <a:rPr i="1"/>
              <a:t>Proceedings of the National Academy of Sciences</a:t>
            </a:r>
            <a:r>
              <a:rPr/>
              <a:t> 113 (21): E3002–11.</a:t>
            </a:r>
          </a:p>
          <a:p>
            <a:pPr lvl="0" indent="0" marL="0">
              <a:buNone/>
            </a:pPr>
            <a:r>
              <a:rPr/>
              <a:t>Dai, James Y, Janet L Stanford, and Michael LeBlanc. 2022. “A Multiple-Testing Procedure for High-Dimensional Mediation Hypotheses.” </a:t>
            </a:r>
            <a:r>
              <a:rPr i="1"/>
              <a:t>Journal of the American Statistical Association</a:t>
            </a:r>
            <a:r>
              <a:rPr/>
              <a:t> 117 (537): 198–213.</a:t>
            </a:r>
          </a:p>
          <a:p>
            <a:pPr lvl="0" indent="0" marL="0">
              <a:buNone/>
            </a:pPr>
            <a:r>
              <a:rPr/>
              <a:t>McLean, Cory Y, Dave Bristor, Michael Hiller, Shoa L Clarke, Bruce T Schaar, Craig B Lowe, Aaron M Wenger, and Gill Bejerano. 2010. “GREAT Improves Functional Interpretation of Cis-Regulatory Regions.” </a:t>
            </a:r>
            <a:r>
              <a:rPr i="1"/>
              <a:t>Nature Biotechnology</a:t>
            </a:r>
            <a:r>
              <a:rPr/>
              <a:t> 28 (5): 495–501.</a:t>
            </a:r>
          </a:p>
          <a:p>
            <a:pPr lvl="0" indent="0" marL="0">
              <a:buNone/>
            </a:pPr>
            <a:r>
              <a:rPr/>
              <a:t>Miller, Rachel G, Josyf C Mychaleckyj, Suna Onengut-Gumuscu, Trevor J Orchard, and Tina Costacou. 2023. “TXNIP DNA Methylation Is Associated with Glycemic Control over 28 Years in Type 1 Diabetes: Findings from the Pittsburgh Epidemiology of Diabetes Complications (EDC) Study.” </a:t>
            </a:r>
            <a:r>
              <a:rPr i="1"/>
              <a:t>BMJ Open Diabetes Research and Care</a:t>
            </a:r>
            <a:r>
              <a:rPr/>
              <a:t> 11 (1): e003068.</a:t>
            </a:r>
          </a:p>
          <a:p>
            <a:pPr lvl="0" indent="0" marL="0">
              <a:buNone/>
            </a:pPr>
            <a:r>
              <a:rPr/>
              <a:t>Tsai, Hao-Hung, Chao-Yu Shen, Chien-Chang Ho, Shu-Yi Hsu, Disline Manli Tantoh, Oswald Ndi Nfor, Shin-Lin Chiu, Ying-Hsiang Chou, and Yung-Po Liaw. 2022. “Interaction Between a Diabetes-Related Methylation Site (TXNIP Cg19693031) and Variant (GLUT1 Rs841853) on Fasting Blood Glucose Levels Among Non-Diabetics.” </a:t>
            </a:r>
            <a:r>
              <a:rPr i="1"/>
              <a:t>Journal of Translational Medicine</a:t>
            </a:r>
            <a:r>
              <a:rPr/>
              <a:t> 20 (1): 87.</a:t>
            </a:r>
          </a:p>
          <a:p>
            <a:pPr lvl="0" indent="0" marL="0">
              <a:buNone/>
            </a:pPr>
            <a:r>
              <a:rPr/>
              <a:t>Yang, Peter K, Sandra L Jackson, Brian R Charest, Yiling J Cheng, Yan V Sun, Sridharan Raghavan, Elizabeth M Litkowski, et al. 2024. “Type 1 Diabetes Genetic Risk in 109,954 Veterans with Adult-Onset Diabetes: The Million Veteran Program (MVP).” </a:t>
            </a:r>
            <a:r>
              <a:rPr i="1"/>
              <a:t>Diabetes Care</a:t>
            </a:r>
            <a:r>
              <a:rPr/>
              <a:t> 47 (6): 1032–41.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sz="1800"/>
              <a:t>1. interval between the date of the first DM diagnosis code to MVP sample collection date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Cohort Identification</a:t>
            </a:r>
          </a:p>
        </p:txBody>
      </p:sp>
      <p:pic>
        <p:nvPicPr>
          <p:cNvPr descr="e0a0d504399eb560cf549772a3763966b730df94.sv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612900"/>
            <a:ext cx="4038600" cy="2552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2" sz="half"/>
              </p:nvPr>
            </p:nvSpPr>
            <p:spPr/>
            <p:txBody>
              <a:bodyPr/>
              <a:lstStyle/>
              <a:p>
                <a:pPr lvl="0"/>
                <a:r>
                  <a:rPr/>
                  <a:t>Subjects must have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m:t>≥</m:t>
                    </m:r>
                    <m:r>
                      <m:t>1</m:t>
                    </m:r>
                  </m:oMath>
                </a14:m>
                <a:r>
                  <a:rPr/>
                  <a:t> DM Dx code or equivalent in pre-period to be included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m:t>≥</m:t>
                    </m:r>
                    <m:r>
                      <m:t>3</m:t>
                    </m:r>
                  </m:oMath>
                </a14:m>
                <a:r>
                  <a:rPr/>
                  <a:t> HbA1c measurements in at least two distinct years, in the 5 years prior to blood sample collection</a:t>
                </a:r>
              </a:p>
              <a:p>
                <a:pPr lvl="0"/>
                <a:r>
                  <a:rPr/>
                  <a:t>In MVP, currently have a sample of 12,037 T2D subjects with methylation data and meet the inclusion criteria</a:t>
                </a:r>
              </a:p>
            </p:txBody>
          </p:sp>
        </mc:Choice>
      </mc:AlternateContent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Outcome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Use available patient level EHR data to identify Type 2 diabetic subjects</a:t>
            </a:r>
          </a:p>
          <a:p>
            <a:pPr lvl="1"/>
            <a:r>
              <a:rPr/>
              <a:t>Diagnosis codes alone may fail to capture subjects diagnosed outside of the VA</a:t>
            </a:r>
          </a:p>
          <a:p>
            <a:pPr lvl="0"/>
            <a:r>
              <a:rPr/>
              <a:t>Diabetic Retinopathy identified by algorithm defined in (Breeyear et al. 2023):</a:t>
            </a:r>
          </a:p>
          <a:p>
            <a:pPr lvl="0" indent="0" marL="0">
              <a:buNone/>
            </a:pP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Epigenome-Wide Association Study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/>
                  <a:t>Hypothesis: High HbA1c has a </a:t>
                </a:r>
                <a:r>
                  <a:rPr i="1"/>
                  <a:t>cumulative</a:t>
                </a:r>
                <a:r>
                  <a:rPr/>
                  <a:t> effect on DNA methylation levels</a:t>
                </a:r>
              </a:p>
              <a:p>
                <a:pPr lvl="0"/>
                <a:r>
                  <a:rPr/>
                  <a:t>EWAS </a:t>
                </a:r>
                <a:r>
                  <a:rPr b="1"/>
                  <a:t>covariate of interest</a:t>
                </a:r>
                <a:r>
                  <a:rPr/>
                  <a:t>: historical HbA1c level 5 years prior to DNA methylation sample collection:</a:t>
                </a:r>
              </a:p>
              <a:p>
                <a:pPr lvl="0"/>
                <a:r>
                  <a:rPr/>
                  <a:t>EWAS </a:t>
                </a:r>
                <a:r>
                  <a:rPr b="1"/>
                  <a:t>covariates for adjustment</a:t>
                </a:r>
                <a:r>
                  <a:rPr/>
                  <a:t> (base model): sex, age, cell composition, genetic principal components, potential batch effects, </a:t>
                </a:r>
                <a:r>
                  <a:rPr b="1"/>
                  <a:t>duration of diabetes</a:t>
                </a:r>
                <a:r>
                  <a:rPr baseline="30000">
                    <a:hlinkClick r:id="rId2" action="ppaction://hlinksldjump"/>
                  </a:rPr>
                  <a:t>1</a:t>
                </a:r>
                <a:r>
                  <a:rPr/>
                  <a:t>(Yang et al. 2024) prior to MVP blood sample collection</a:t>
                </a:r>
              </a:p>
              <a:p>
                <a:pPr lvl="1"/>
                <a:r>
                  <a:rPr/>
                  <a:t>Duration of diabetes is left-censored, additional analyses were conducted with patients newly diagnosed with T2D within the VA system, with similar findings.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m>
                        <m:mPr>
                          <m:baseJc m:val="center"/>
                          <m:plcHide m:val="on"/>
                          <m:mcs>
                            <m:mc>
                              <m:mcPr>
                                <m:mcJc m:val="right"/>
                                <m:count m:val="1"/>
                              </m:mcPr>
                            </m:mc>
                            <m:mc>
                              <m:mcPr>
                                <m:mcJc m:val="left"/>
                                <m:count m:val="1"/>
                              </m:mcPr>
                            </m:mc>
                          </m:mcs>
                        </m:mPr>
                        <m:mr>
                          <m:e>
                            <m:r>
                              <m:t>M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m:t>∼</m:t>
                            </m:r>
                            <m:r>
                              <m:rPr>
                                <m:nor/>
                                <m:sty m:val="p"/>
                              </m:rPr>
                              <m:t>HbA1c Exposure + sex + age + HARE ancestry</m:t>
                            </m:r>
                          </m:e>
                        </m:mr>
                        <m:mr>
                          <m:e/>
                          <m:e>
                            <m:r>
                              <m:t>  </m:t>
                            </m:r>
                            <m:r>
                              <m:rPr>
                                <m:sty m:val="p"/>
                              </m:rPr>
                              <m:t>+</m:t>
                            </m:r>
                            <m:r>
                              <m:rPr>
                                <m:nor/>
                                <m:sty m:val="p"/>
                              </m:rPr>
                              <m:t> Time since Diabetes Dx (years) + cell composition + batch effects</m:t>
                            </m:r>
                          </m:e>
                        </m:mr>
                      </m:m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where </a:t>
                </a:r>
                <a14:m>
                  <m:oMath xmlns:m="http://schemas.openxmlformats.org/officeDocument/2006/math">
                    <m:r>
                      <m:t>M</m:t>
                    </m:r>
                    <m:r>
                      <m:rPr>
                        <m:sty m:val="p"/>
                      </m:rPr>
                      <m:t>=</m:t>
                    </m:r>
                    <m:sSub>
                      <m:e>
                        <m:r>
                          <m:rPr>
                            <m:sty m:val="p"/>
                          </m:rPr>
                          <m:t>log</m:t>
                        </m:r>
                      </m:e>
                      <m:sub>
                        <m:r>
                          <m:t>2</m:t>
                        </m:r>
                      </m:sub>
                    </m:sSub>
                    <m:d>
                      <m:dPr>
                        <m:begChr m:val="("/>
                        <m:sepChr m:val=""/>
                        <m:endChr m:val=")"/>
                        <m:grow/>
                      </m:dPr>
                      <m:e>
                        <m:f>
                          <m:fPr>
                            <m:type m:val="bar"/>
                          </m:fPr>
                          <m:num>
                            <m:r>
                              <m:t>β</m:t>
                            </m:r>
                          </m:num>
                          <m:den>
                            <m:r>
                              <m:t>1</m:t>
                            </m:r>
                            <m:r>
                              <m:rPr>
                                <m:sty m:val="p"/>
                              </m:rPr>
                              <m:t>−</m:t>
                            </m:r>
                            <m:r>
                              <m:t>β</m:t>
                            </m:r>
                          </m:den>
                        </m:f>
                      </m:e>
                    </m:d>
                  </m:oMath>
                </a14:m>
                <a:r>
                  <a:rPr/>
                  <a:t>.</a:t>
                </a:r>
              </a:p>
            </p:txBody>
          </p:sp>
        </mc:Choice>
      </mc:AlternateContent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Exposure Definitions</a:t>
            </a:r>
          </a:p>
        </p:txBody>
      </p:sp>
      <p:pic>
        <p:nvPicPr>
          <p:cNvPr descr="../../files/figures/mvp-plot-exposure.sv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06600" y="1193800"/>
            <a:ext cx="51308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Figure 1: Hypothetical HbA1C trajectory in pre-period, where sample collection occurs nine years following initial DM diagnosis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All exposures are defined using HbA1c measurements collected from five years prior up to and including the MVP sample collection date</a:t>
            </a:r>
          </a:p>
          <a:p>
            <a:pPr lvl="0"/>
            <a:r>
              <a:rPr/>
              <a:t>Mean HbA1c level</a:t>
            </a:r>
          </a:p>
          <a:p>
            <a:pPr lvl="0"/>
            <a:r>
              <a:rPr/>
              <a:t>Excess HbA1c level</a:t>
            </a:r>
          </a:p>
          <a:p>
            <a:pPr lvl="1"/>
            <a:r>
              <a:rPr/>
              <a:t>Threshold set at 6.1% HbA1c (see Miller and Orchard (2020))</a:t>
            </a:r>
          </a:p>
          <a:p>
            <a:pPr lvl="0"/>
            <a:r>
              <a:rPr/>
              <a:t>CV of HbA1c level</a:t>
            </a:r>
          </a:p>
          <a:p>
            <a:pPr lvl="0" indent="0" marL="0">
              <a:buNone/>
            </a:pPr>
            <a:r>
              <a:rPr/>
              <a:t>HbA1c measurements below 4% and above 18% were excluded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Preliminary EWAS Results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Mediation of Glycemia Exposure in on Time-to-Retinopathy in Type 2 Diabetes</dc:title>
  <dc:creator>Brendon Chau</dc:creator>
  <cp:keywords/>
  <dcterms:created xsi:type="dcterms:W3CDTF">2025-11-22T06:19:18Z</dcterms:created>
  <dcterms:modified xsi:type="dcterms:W3CDTF">2025-11-22T06:19:18Z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auto-stretch">
    <vt:lpwstr>False</vt:lpwstr>
  </property>
  <property fmtid="{D5CDD505-2E9C-101B-9397-08002B2CF9AE}" pid="4" name="biblio-config">
    <vt:lpwstr>True</vt:lpwstr>
  </property>
  <property fmtid="{D5CDD505-2E9C-101B-9397-08002B2CF9AE}" pid="5" name="bibliography">
    <vt:lpwstr/>
  </property>
  <property fmtid="{D5CDD505-2E9C-101B-9397-08002B2CF9AE}" pid="6" name="by-author">
    <vt:lpwstr/>
  </property>
  <property fmtid="{D5CDD505-2E9C-101B-9397-08002B2CF9AE}" pid="7" name="date">
    <vt:lpwstr>2025-08-18</vt:lpwstr>
  </property>
  <property fmtid="{D5CDD505-2E9C-101B-9397-08002B2CF9AE}" pid="8" name="fontsize">
    <vt:lpwstr>1.8em</vt:lpwstr>
  </property>
  <property fmtid="{D5CDD505-2E9C-101B-9397-08002B2CF9AE}" pid="9" name="header-includes">
    <vt:lpwstr/>
  </property>
  <property fmtid="{D5CDD505-2E9C-101B-9397-08002B2CF9AE}" pid="10" name="include-after">
    <vt:lpwstr/>
  </property>
  <property fmtid="{D5CDD505-2E9C-101B-9397-08002B2CF9AE}" pid="11" name="include-before">
    <vt:lpwstr/>
  </property>
  <property fmtid="{D5CDD505-2E9C-101B-9397-08002B2CF9AE}" pid="12" name="labels">
    <vt:lpwstr/>
  </property>
  <property fmtid="{D5CDD505-2E9C-101B-9397-08002B2CF9AE}" pid="13" name="mermaid">
    <vt:lpwstr/>
  </property>
  <property fmtid="{D5CDD505-2E9C-101B-9397-08002B2CF9AE}" pid="14" name="scrollable">
    <vt:lpwstr>True</vt:lpwstr>
  </property>
  <property fmtid="{D5CDD505-2E9C-101B-9397-08002B2CF9AE}" pid="15" name="slide-number">
    <vt:lpwstr>True</vt:lpwstr>
  </property>
  <property fmtid="{D5CDD505-2E9C-101B-9397-08002B2CF9AE}" pid="16" name="smaller">
    <vt:lpwstr>True</vt:lpwstr>
  </property>
  <property fmtid="{D5CDD505-2E9C-101B-9397-08002B2CF9AE}" pid="17" name="toc-title">
    <vt:lpwstr>Table of contents</vt:lpwstr>
  </property>
</Properties>
</file>